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67" r:id="rId6"/>
    <p:sldId id="273" r:id="rId7"/>
    <p:sldId id="268" r:id="rId8"/>
    <p:sldId id="259" r:id="rId9"/>
    <p:sldId id="262" r:id="rId10"/>
    <p:sldId id="263" r:id="rId11"/>
    <p:sldId id="269" r:id="rId12"/>
    <p:sldId id="270" r:id="rId13"/>
    <p:sldId id="264" r:id="rId14"/>
    <p:sldId id="266" r:id="rId15"/>
    <p:sldId id="265" r:id="rId16"/>
    <p:sldId id="272" r:id="rId17"/>
    <p:sldId id="274" r:id="rId18"/>
    <p:sldId id="271"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p:cViewPr varScale="1">
        <p:scale>
          <a:sx n="111" d="100"/>
          <a:sy n="111" d="100"/>
        </p:scale>
        <p:origin x="420" y="7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43B725B-653D-4166-A8E9-72A38A1847CF}" type="datetimeFigureOut">
              <a:rPr lang="en-US"/>
              <a:t>8/4/2025</a:t>
            </a:fld>
            <a:endParaRP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83F64CD-0576-4A9A-BD06-7889D6E60BDC}" type="datetimeFigureOut">
              <a:rPr lang="en-US"/>
              <a:t>8/4/2025</a:t>
            </a:fld>
            <a:endParaRP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8/4/2025</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8/4/2025</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8/4/2025</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8/4/2025</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8/4/2025</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https://youtu.be/pGHGLNKelEo" TargetMode="External"/><Relationship Id="rId2" Type="http://schemas.openxmlformats.org/officeDocument/2006/relationships/video" Target="https://www.youtube.com/embed/pGHGLNKelEo?feature=oembed" TargetMode="External"/><Relationship Id="rId1" Type="http://schemas.openxmlformats.org/officeDocument/2006/relationships/video" Target="https://www.youtube.com/embed/u3nrDb5XjSI?feature=oembed" TargetMode="External"/><Relationship Id="rId6" Type="http://schemas.openxmlformats.org/officeDocument/2006/relationships/hyperlink" Target="https://youtu.be/u3nrDb5XjSI"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MXfMqPIbCME?feature=oembed" TargetMode="External"/><Relationship Id="rId4" Type="http://schemas.openxmlformats.org/officeDocument/2006/relationships/hyperlink" Target="https://youtu.be/MXfMqPIbCME?si=ctodZEI3ukb1GR6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5tx_8LHgxVw?feature=oembed" TargetMode="External"/><Relationship Id="rId4" Type="http://schemas.openxmlformats.org/officeDocument/2006/relationships/hyperlink" Target="https://youtu.be/5tx_8LHgxVw"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amiller@cjr1.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dEQNwZojEw4?si=ThSScWnR8aOPhKTt" TargetMode="External"/><Relationship Id="rId1" Type="http://schemas.openxmlformats.org/officeDocument/2006/relationships/slideLayout" Target="../slideLayouts/slideLayout4.xml"/><Relationship Id="rId6" Type="http://schemas.openxmlformats.org/officeDocument/2006/relationships/hyperlink" Target="https://emergency-live.com/no/it/hilser-e-sicurezza/il-farmaco-salvavita-puo-essere-somministrato-da-chiunque-o-solo-da-un-soccorritore/" TargetMode="External"/><Relationship Id="rId5" Type="http://schemas.openxmlformats.org/officeDocument/2006/relationships/image" Target="../media/image4.jpg"/><Relationship Id="rId4" Type="http://schemas.openxmlformats.org/officeDocument/2006/relationships/hyperlink" Target="https://www.propublica.org/article/if-it-needs-a-sign-its-probably-bad-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jr1.org/cms/lib/MO01909814/Centricity/Domain/412/Policy%20JHCF.pdf" TargetMode="External"/><Relationship Id="rId1" Type="http://schemas.openxmlformats.org/officeDocument/2006/relationships/slideLayout" Target="../slideLayouts/slideLayout4.xml"/><Relationship Id="rId6" Type="http://schemas.openxmlformats.org/officeDocument/2006/relationships/hyperlink" Target="https://emergency-live.com/no/it/hilser-e-sicurezza/il-farmaco-salvavita-puo-essere-somministrato-da-chiunque-o-solo-da-un-soccorritore/" TargetMode="External"/><Relationship Id="rId5" Type="http://schemas.openxmlformats.org/officeDocument/2006/relationships/image" Target="../media/image4.jpg"/><Relationship Id="rId4" Type="http://schemas.openxmlformats.org/officeDocument/2006/relationships/hyperlink" Target="https://www.propublica.org/article/if-it-needs-a-sign-its-probably-bad-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dEQNwZojEw4?feature=oembed" TargetMode="External"/><Relationship Id="rId4" Type="http://schemas.openxmlformats.org/officeDocument/2006/relationships/hyperlink" Target="https://youtu.be/dEQNwZojEw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m.networkforgood.com/ls/click?upn=VAGGw4zHikj3d-2F5242H3ZlrkaRB292ueKRAFdFAxdFU-2BYjEtfaJhVbsLLn3v2V62eeoQ_pbbmKCQPvQwPqod44EY103XnB5GBB8b4JsIQbYF1zMk2dkkXOmqe6TVbl6A1ApGQRa2fCa3s7zTqaeU4SCajFR6ZZYLCYtVtoefZtkCJCJ5A84ZkX8fNPM3Xj7o-2FjAyROWXaQxACjhwdkS7Mj2ikDV3PJnFHuJuorkCTeKmZqVGGngSWX8v16ZYdJqVGq-2F7aSTtXyQay1qUfROOrc4fusQ5QDmgeIS5Rg3ThOdvdCAgDFJVMbMsEFNfSxdqQy7KdkhfyiRe6ILikvZzSmRXCer7k-2F1Ajo1MS4KU-2FV2MQIbr7YjMsbUDPn-2BZcGecFbH9HsS93XpkNuF55X2f-2BgkbbxqszKwt26tRVAZvbAxgGSzU-3D" TargetMode="External"/><Relationship Id="rId2" Type="http://schemas.openxmlformats.org/officeDocument/2006/relationships/hyperlink" Target="https://www.youtube.com/watch?v=luHzfEX48WY"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ideo" Target="https://www.youtube.com/embed/BbONuRXJdr0?feature=oembed" TargetMode="External"/><Relationship Id="rId4" Type="http://schemas.openxmlformats.org/officeDocument/2006/relationships/hyperlink" Target="https://youtu.be/BbONuRXJdr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225" y="533400"/>
            <a:ext cx="4098175" cy="4472780"/>
          </a:xfrm>
        </p:spPr>
        <p:txBody>
          <a:bodyPr>
            <a:normAutofit/>
          </a:bodyPr>
          <a:lstStyle/>
          <a:p>
            <a:r>
              <a:rPr lang="en-US" dirty="0"/>
              <a:t>Health Related Training</a:t>
            </a:r>
            <a:br>
              <a:rPr lang="en-US" dirty="0"/>
            </a:br>
            <a:br>
              <a:rPr lang="en-US" dirty="0"/>
            </a:br>
            <a:r>
              <a:rPr lang="en-US" sz="3300" dirty="0"/>
              <a:t>Stock Meds,</a:t>
            </a:r>
            <a:br>
              <a:rPr lang="en-US" sz="3300" dirty="0"/>
            </a:br>
            <a:r>
              <a:rPr lang="en-US" sz="3300" dirty="0"/>
              <a:t>Stop the Bleed, Hands-Only CPR</a:t>
            </a:r>
          </a:p>
        </p:txBody>
      </p:sp>
      <p:sp>
        <p:nvSpPr>
          <p:cNvPr id="3" name="Subtitle 2"/>
          <p:cNvSpPr>
            <a:spLocks noGrp="1"/>
          </p:cNvSpPr>
          <p:nvPr>
            <p:ph type="subTitle" idx="1"/>
          </p:nvPr>
        </p:nvSpPr>
        <p:spPr/>
        <p:txBody>
          <a:bodyPr/>
          <a:lstStyle/>
          <a:p>
            <a:r>
              <a:rPr lang="en-US" dirty="0"/>
              <a:t>Carl Junction R-1 Schools</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Asthma Action Plan</a:t>
            </a:r>
          </a:p>
        </p:txBody>
      </p:sp>
      <p:pic>
        <p:nvPicPr>
          <p:cNvPr id="4" name="Picture 3">
            <a:extLst>
              <a:ext uri="{FF2B5EF4-FFF2-40B4-BE49-F238E27FC236}">
                <a16:creationId xmlns:a16="http://schemas.microsoft.com/office/drawing/2014/main" id="{072BE6E2-61AD-745C-8253-C10D8D1956BF}"/>
              </a:ext>
            </a:extLst>
          </p:cNvPr>
          <p:cNvPicPr>
            <a:picLocks noChangeAspect="1"/>
          </p:cNvPicPr>
          <p:nvPr/>
        </p:nvPicPr>
        <p:blipFill>
          <a:blip r:embed="rId2"/>
          <a:stretch>
            <a:fillRect/>
          </a:stretch>
        </p:blipFill>
        <p:spPr>
          <a:xfrm>
            <a:off x="6096000" y="0"/>
            <a:ext cx="5248470" cy="6858000"/>
          </a:xfrm>
          <a:prstGeom prst="rect">
            <a:avLst/>
          </a:prstGeom>
        </p:spPr>
      </p:pic>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Narcan</a:t>
            </a:r>
          </a:p>
        </p:txBody>
      </p:sp>
      <p:sp>
        <p:nvSpPr>
          <p:cNvPr id="10" name="TextBox 9">
            <a:extLst>
              <a:ext uri="{FF2B5EF4-FFF2-40B4-BE49-F238E27FC236}">
                <a16:creationId xmlns:a16="http://schemas.microsoft.com/office/drawing/2014/main" id="{8CF73B56-F87C-7D45-A3B5-225F62847AB2}"/>
              </a:ext>
            </a:extLst>
          </p:cNvPr>
          <p:cNvSpPr txBox="1"/>
          <p:nvPr/>
        </p:nvSpPr>
        <p:spPr>
          <a:xfrm>
            <a:off x="304800" y="1828800"/>
            <a:ext cx="5334000" cy="1200329"/>
          </a:xfrm>
          <a:prstGeom prst="rect">
            <a:avLst/>
          </a:prstGeom>
          <a:noFill/>
        </p:spPr>
        <p:txBody>
          <a:bodyPr wrap="square" rtlCol="0">
            <a:spAutoFit/>
          </a:bodyPr>
          <a:lstStyle/>
          <a:p>
            <a:endParaRPr lang="en-US" dirty="0">
              <a:sym typeface="Wingdings" panose="05000000000000000000" pitchFamily="2" charset="2"/>
            </a:endParaRPr>
          </a:p>
          <a:p>
            <a:endParaRPr lang="en-US" dirty="0">
              <a:sym typeface="Wingdings" panose="05000000000000000000" pitchFamily="2" charset="2"/>
            </a:endParaRPr>
          </a:p>
          <a:p>
            <a:pPr algn="ctr"/>
            <a:endParaRPr lang="en-US" dirty="0">
              <a:sym typeface="Wingdings" panose="05000000000000000000" pitchFamily="2" charset="2"/>
            </a:endParaRPr>
          </a:p>
          <a:p>
            <a:endParaRPr lang="en-US" dirty="0"/>
          </a:p>
        </p:txBody>
      </p:sp>
      <p:pic>
        <p:nvPicPr>
          <p:cNvPr id="6" name="Picture 5">
            <a:extLst>
              <a:ext uri="{FF2B5EF4-FFF2-40B4-BE49-F238E27FC236}">
                <a16:creationId xmlns:a16="http://schemas.microsoft.com/office/drawing/2014/main" id="{B6CCA763-BD8A-3D47-96CA-68A6AAAA432A}"/>
              </a:ext>
            </a:extLst>
          </p:cNvPr>
          <p:cNvPicPr>
            <a:picLocks noChangeAspect="1"/>
          </p:cNvPicPr>
          <p:nvPr/>
        </p:nvPicPr>
        <p:blipFill>
          <a:blip r:embed="rId2"/>
          <a:stretch>
            <a:fillRect/>
          </a:stretch>
        </p:blipFill>
        <p:spPr>
          <a:xfrm>
            <a:off x="1332835" y="1742606"/>
            <a:ext cx="9526330" cy="4172532"/>
          </a:xfrm>
          <a:prstGeom prst="rect">
            <a:avLst/>
          </a:prstGeom>
        </p:spPr>
      </p:pic>
      <p:sp>
        <p:nvSpPr>
          <p:cNvPr id="3" name="TextBox 2">
            <a:extLst>
              <a:ext uri="{FF2B5EF4-FFF2-40B4-BE49-F238E27FC236}">
                <a16:creationId xmlns:a16="http://schemas.microsoft.com/office/drawing/2014/main" id="{F37EADE0-2354-FEFC-9143-744FB65E8F29}"/>
              </a:ext>
            </a:extLst>
          </p:cNvPr>
          <p:cNvSpPr txBox="1"/>
          <p:nvPr/>
        </p:nvSpPr>
        <p:spPr>
          <a:xfrm>
            <a:off x="1524000" y="6096000"/>
            <a:ext cx="9067800" cy="553998"/>
          </a:xfrm>
          <a:prstGeom prst="rect">
            <a:avLst/>
          </a:prstGeom>
          <a:noFill/>
        </p:spPr>
        <p:txBody>
          <a:bodyPr wrap="square" rtlCol="0">
            <a:spAutoFit/>
          </a:bodyPr>
          <a:lstStyle/>
          <a:p>
            <a:r>
              <a:rPr lang="en-US" sz="1500" dirty="0"/>
              <a:t>Narcan should only be used for overdose symptoms, not for individuals experiencing an opioid high. If you are unsure whether the person has used an opioid, using Narcan is safe and will not harm them. </a:t>
            </a:r>
          </a:p>
        </p:txBody>
      </p:sp>
    </p:spTree>
    <p:extLst>
      <p:ext uri="{BB962C8B-B14F-4D97-AF65-F5344CB8AC3E}">
        <p14:creationId xmlns:p14="http://schemas.microsoft.com/office/powerpoint/2010/main" val="241643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50BDF-62FD-DE44-9BE5-FE952FF8BFB4}"/>
              </a:ext>
            </a:extLst>
          </p:cNvPr>
          <p:cNvPicPr>
            <a:picLocks noChangeAspect="1"/>
          </p:cNvPicPr>
          <p:nvPr/>
        </p:nvPicPr>
        <p:blipFill>
          <a:blip r:embed="rId2"/>
          <a:stretch>
            <a:fillRect/>
          </a:stretch>
        </p:blipFill>
        <p:spPr>
          <a:xfrm>
            <a:off x="3344796" y="235774"/>
            <a:ext cx="5502408" cy="6386451"/>
          </a:xfrm>
          <a:prstGeom prst="rect">
            <a:avLst/>
          </a:prstGeom>
        </p:spPr>
      </p:pic>
    </p:spTree>
    <p:extLst>
      <p:ext uri="{BB962C8B-B14F-4D97-AF65-F5344CB8AC3E}">
        <p14:creationId xmlns:p14="http://schemas.microsoft.com/office/powerpoint/2010/main" val="91045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D52DB-7F65-5B78-EDAD-C13E8E918467}"/>
              </a:ext>
            </a:extLst>
          </p:cNvPr>
          <p:cNvPicPr>
            <a:picLocks noChangeAspect="1"/>
          </p:cNvPicPr>
          <p:nvPr/>
        </p:nvPicPr>
        <p:blipFill>
          <a:blip r:embed="rId2"/>
          <a:stretch>
            <a:fillRect/>
          </a:stretch>
        </p:blipFill>
        <p:spPr>
          <a:xfrm>
            <a:off x="8077199" y="1295400"/>
            <a:ext cx="3852448" cy="4766975"/>
          </a:xfrm>
          <a:prstGeom prst="rect">
            <a:avLst/>
          </a:prstGeom>
        </p:spPr>
      </p:pic>
      <p:pic>
        <p:nvPicPr>
          <p:cNvPr id="7" name="Picture 6">
            <a:extLst>
              <a:ext uri="{FF2B5EF4-FFF2-40B4-BE49-F238E27FC236}">
                <a16:creationId xmlns:a16="http://schemas.microsoft.com/office/drawing/2014/main" id="{C3416DB2-00AF-F566-955D-EFEC4F20C2DD}"/>
              </a:ext>
            </a:extLst>
          </p:cNvPr>
          <p:cNvPicPr>
            <a:picLocks noChangeAspect="1"/>
          </p:cNvPicPr>
          <p:nvPr/>
        </p:nvPicPr>
        <p:blipFill>
          <a:blip r:embed="rId3"/>
          <a:stretch>
            <a:fillRect/>
          </a:stretch>
        </p:blipFill>
        <p:spPr>
          <a:xfrm>
            <a:off x="228600" y="456785"/>
            <a:ext cx="7230485" cy="5944430"/>
          </a:xfrm>
          <a:prstGeom prst="rect">
            <a:avLst/>
          </a:prstGeom>
        </p:spPr>
      </p:pic>
    </p:spTree>
    <p:extLst>
      <p:ext uri="{BB962C8B-B14F-4D97-AF65-F5344CB8AC3E}">
        <p14:creationId xmlns:p14="http://schemas.microsoft.com/office/powerpoint/2010/main" val="10018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p:txBody>
          <a:bodyPr>
            <a:normAutofit/>
          </a:bodyPr>
          <a:lstStyle/>
          <a:p>
            <a:pPr algn="l"/>
            <a:r>
              <a:rPr lang="en-US" sz="4000" dirty="0"/>
              <a:t>       Applying a Tourniquet</a:t>
            </a:r>
          </a:p>
        </p:txBody>
      </p:sp>
      <p:sp>
        <p:nvSpPr>
          <p:cNvPr id="9" name="TextBox 8">
            <a:extLst>
              <a:ext uri="{FF2B5EF4-FFF2-40B4-BE49-F238E27FC236}">
                <a16:creationId xmlns:a16="http://schemas.microsoft.com/office/drawing/2014/main" id="{238BD2D3-E4CF-8709-EE51-5E207B641ED1}"/>
              </a:ext>
            </a:extLst>
          </p:cNvPr>
          <p:cNvSpPr txBox="1"/>
          <p:nvPr/>
        </p:nvSpPr>
        <p:spPr>
          <a:xfrm>
            <a:off x="7696200" y="609600"/>
            <a:ext cx="3962400" cy="1938992"/>
          </a:xfrm>
          <a:prstGeom prst="rect">
            <a:avLst/>
          </a:prstGeom>
          <a:noFill/>
        </p:spPr>
        <p:txBody>
          <a:bodyPr wrap="square" rtlCol="0">
            <a:spAutoFit/>
          </a:bodyPr>
          <a:lstStyle/>
          <a:p>
            <a:r>
              <a:rPr lang="en-US" sz="4000" dirty="0">
                <a:solidFill>
                  <a:schemeClr val="bg1"/>
                </a:solidFill>
              </a:rPr>
              <a:t>Applying Pressure and Wound Packing</a:t>
            </a:r>
          </a:p>
        </p:txBody>
      </p:sp>
      <p:pic>
        <p:nvPicPr>
          <p:cNvPr id="2" name="Online Media 1" title="Stop the Bleed: Tourniquet">
            <a:hlinkClick r:id="" action="ppaction://media"/>
            <a:extLst>
              <a:ext uri="{FF2B5EF4-FFF2-40B4-BE49-F238E27FC236}">
                <a16:creationId xmlns:a16="http://schemas.microsoft.com/office/drawing/2014/main" id="{BBA9540F-1F5D-BF9F-60FF-93FFDDE9A7F4}"/>
              </a:ext>
            </a:extLst>
          </p:cNvPr>
          <p:cNvPicPr>
            <a:picLocks noRot="1" noChangeAspect="1"/>
          </p:cNvPicPr>
          <p:nvPr>
            <a:videoFile r:link="rId1"/>
          </p:nvPr>
        </p:nvPicPr>
        <p:blipFill>
          <a:blip r:embed="rId4"/>
          <a:stretch>
            <a:fillRect/>
          </a:stretch>
        </p:blipFill>
        <p:spPr>
          <a:xfrm>
            <a:off x="352425" y="1219200"/>
            <a:ext cx="5715000" cy="3228975"/>
          </a:xfrm>
          <a:prstGeom prst="rect">
            <a:avLst/>
          </a:prstGeom>
        </p:spPr>
      </p:pic>
      <p:pic>
        <p:nvPicPr>
          <p:cNvPr id="4" name="Online Media 3" title="Stop the Bleed: Pressure and Wound Packing">
            <a:hlinkClick r:id="" action="ppaction://media"/>
            <a:extLst>
              <a:ext uri="{FF2B5EF4-FFF2-40B4-BE49-F238E27FC236}">
                <a16:creationId xmlns:a16="http://schemas.microsoft.com/office/drawing/2014/main" id="{DA94FE83-B984-FAC2-36C4-2789DA3B4C5C}"/>
              </a:ext>
            </a:extLst>
          </p:cNvPr>
          <p:cNvPicPr>
            <a:picLocks noRot="1" noChangeAspect="1"/>
          </p:cNvPicPr>
          <p:nvPr>
            <a:videoFile r:link="rId2"/>
          </p:nvPr>
        </p:nvPicPr>
        <p:blipFill>
          <a:blip r:embed="rId5"/>
          <a:stretch>
            <a:fillRect/>
          </a:stretch>
        </p:blipFill>
        <p:spPr>
          <a:xfrm>
            <a:off x="6419849" y="3019425"/>
            <a:ext cx="5715000" cy="3228975"/>
          </a:xfrm>
          <a:prstGeom prst="rect">
            <a:avLst/>
          </a:prstGeom>
        </p:spPr>
      </p:pic>
      <p:sp>
        <p:nvSpPr>
          <p:cNvPr id="6" name="TextBox 5">
            <a:extLst>
              <a:ext uri="{FF2B5EF4-FFF2-40B4-BE49-F238E27FC236}">
                <a16:creationId xmlns:a16="http://schemas.microsoft.com/office/drawing/2014/main" id="{98085EC7-A1B0-16F6-35B6-6DFA110732C0}"/>
              </a:ext>
            </a:extLst>
          </p:cNvPr>
          <p:cNvSpPr txBox="1"/>
          <p:nvPr/>
        </p:nvSpPr>
        <p:spPr>
          <a:xfrm>
            <a:off x="381000" y="4800600"/>
            <a:ext cx="5562600" cy="369332"/>
          </a:xfrm>
          <a:prstGeom prst="rect">
            <a:avLst/>
          </a:prstGeom>
          <a:noFill/>
        </p:spPr>
        <p:txBody>
          <a:bodyPr wrap="square" rtlCol="0">
            <a:spAutoFit/>
          </a:bodyPr>
          <a:lstStyle/>
          <a:p>
            <a:r>
              <a:rPr lang="en-US" dirty="0">
                <a:hlinkClick r:id="rId6"/>
              </a:rPr>
              <a:t>How to apply a tourniquet video link</a:t>
            </a:r>
            <a:r>
              <a:rPr lang="en-US" dirty="0"/>
              <a:t> </a:t>
            </a:r>
          </a:p>
        </p:txBody>
      </p:sp>
      <p:sp>
        <p:nvSpPr>
          <p:cNvPr id="7" name="TextBox 6">
            <a:extLst>
              <a:ext uri="{FF2B5EF4-FFF2-40B4-BE49-F238E27FC236}">
                <a16:creationId xmlns:a16="http://schemas.microsoft.com/office/drawing/2014/main" id="{38106A60-2474-520A-07BD-C1A6D8952416}"/>
              </a:ext>
            </a:extLst>
          </p:cNvPr>
          <p:cNvSpPr txBox="1"/>
          <p:nvPr/>
        </p:nvSpPr>
        <p:spPr>
          <a:xfrm>
            <a:off x="390525" y="5522357"/>
            <a:ext cx="5105400" cy="369332"/>
          </a:xfrm>
          <a:prstGeom prst="rect">
            <a:avLst/>
          </a:prstGeom>
          <a:noFill/>
        </p:spPr>
        <p:txBody>
          <a:bodyPr wrap="square" rtlCol="0">
            <a:spAutoFit/>
          </a:bodyPr>
          <a:lstStyle/>
          <a:p>
            <a:r>
              <a:rPr lang="en-US" dirty="0">
                <a:hlinkClick r:id="rId7"/>
              </a:rPr>
              <a:t>Applying pressure and wound packing video link</a:t>
            </a:r>
            <a:r>
              <a:rPr lang="en-US" dirty="0"/>
              <a:t> </a:t>
            </a:r>
          </a:p>
        </p:txBody>
      </p:sp>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A4D37F-92EE-7398-3918-031CD0484542}"/>
              </a:ext>
            </a:extLst>
          </p:cNvPr>
          <p:cNvPicPr>
            <a:picLocks noGrp="1" noChangeAspect="1"/>
          </p:cNvPicPr>
          <p:nvPr>
            <p:ph idx="1"/>
          </p:nvPr>
        </p:nvPicPr>
        <p:blipFill>
          <a:blip r:embed="rId2"/>
          <a:stretch>
            <a:fillRect/>
          </a:stretch>
        </p:blipFill>
        <p:spPr>
          <a:xfrm>
            <a:off x="1676400" y="0"/>
            <a:ext cx="3913971" cy="6882981"/>
          </a:xfrm>
          <a:prstGeom prst="rect">
            <a:avLst/>
          </a:prstGeom>
        </p:spPr>
      </p:pic>
      <p:pic>
        <p:nvPicPr>
          <p:cNvPr id="6" name="Picture 5">
            <a:extLst>
              <a:ext uri="{FF2B5EF4-FFF2-40B4-BE49-F238E27FC236}">
                <a16:creationId xmlns:a16="http://schemas.microsoft.com/office/drawing/2014/main" id="{2EE392D5-9B11-8D79-2A7B-28D46C0E8BCB}"/>
              </a:ext>
            </a:extLst>
          </p:cNvPr>
          <p:cNvPicPr>
            <a:picLocks noChangeAspect="1"/>
          </p:cNvPicPr>
          <p:nvPr/>
        </p:nvPicPr>
        <p:blipFill>
          <a:blip r:embed="rId3"/>
          <a:stretch>
            <a:fillRect/>
          </a:stretch>
        </p:blipFill>
        <p:spPr>
          <a:xfrm>
            <a:off x="7086600" y="2133600"/>
            <a:ext cx="4962574" cy="4389500"/>
          </a:xfrm>
          <a:prstGeom prst="rect">
            <a:avLst/>
          </a:prstGeom>
        </p:spPr>
      </p:pic>
      <p:sp>
        <p:nvSpPr>
          <p:cNvPr id="9" name="TextBox 8">
            <a:extLst>
              <a:ext uri="{FF2B5EF4-FFF2-40B4-BE49-F238E27FC236}">
                <a16:creationId xmlns:a16="http://schemas.microsoft.com/office/drawing/2014/main" id="{0BC9FB8C-25B6-9ED3-8BD1-45F2DD6DB6BC}"/>
              </a:ext>
            </a:extLst>
          </p:cNvPr>
          <p:cNvSpPr txBox="1"/>
          <p:nvPr/>
        </p:nvSpPr>
        <p:spPr>
          <a:xfrm>
            <a:off x="7467600" y="381000"/>
            <a:ext cx="4267200" cy="1169551"/>
          </a:xfrm>
          <a:prstGeom prst="rect">
            <a:avLst/>
          </a:prstGeom>
          <a:noFill/>
        </p:spPr>
        <p:txBody>
          <a:bodyPr wrap="square" rtlCol="0">
            <a:spAutoFit/>
          </a:bodyPr>
          <a:lstStyle/>
          <a:p>
            <a:pPr algn="ctr"/>
            <a:r>
              <a:rPr lang="en-US" sz="3500" dirty="0">
                <a:solidFill>
                  <a:schemeClr val="bg1"/>
                </a:solidFill>
              </a:rPr>
              <a:t>Stop the Bleed Kit </a:t>
            </a:r>
          </a:p>
          <a:p>
            <a:pPr algn="ctr"/>
            <a:r>
              <a:rPr lang="en-US" sz="3500" dirty="0">
                <a:solidFill>
                  <a:schemeClr val="bg1"/>
                </a:solidFill>
              </a:rPr>
              <a:t>And Practice</a:t>
            </a:r>
          </a:p>
        </p:txBody>
      </p:sp>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933-0DFA-1267-D877-D28F0C448460}"/>
              </a:ext>
            </a:extLst>
          </p:cNvPr>
          <p:cNvSpPr>
            <a:spLocks noGrp="1"/>
          </p:cNvSpPr>
          <p:nvPr>
            <p:ph type="title"/>
          </p:nvPr>
        </p:nvSpPr>
        <p:spPr/>
        <p:txBody>
          <a:bodyPr/>
          <a:lstStyle/>
          <a:p>
            <a:r>
              <a:rPr lang="en-US" dirty="0"/>
              <a:t>Conscious Choking</a:t>
            </a:r>
          </a:p>
        </p:txBody>
      </p:sp>
      <p:pic>
        <p:nvPicPr>
          <p:cNvPr id="6" name="Online Media 5" title="Conscious Choking   Adult and Child">
            <a:hlinkClick r:id="" action="ppaction://media"/>
            <a:extLst>
              <a:ext uri="{FF2B5EF4-FFF2-40B4-BE49-F238E27FC236}">
                <a16:creationId xmlns:a16="http://schemas.microsoft.com/office/drawing/2014/main" id="{6B0B1C86-82DF-3B23-956C-20D8372366DA}"/>
              </a:ext>
            </a:extLst>
          </p:cNvPr>
          <p:cNvPicPr>
            <a:picLocks noGrp="1" noRot="1" noChangeAspect="1"/>
          </p:cNvPicPr>
          <p:nvPr>
            <p:ph idx="1"/>
            <a:videoFile r:link="rId1"/>
          </p:nvPr>
        </p:nvPicPr>
        <p:blipFill>
          <a:blip r:embed="rId3"/>
          <a:stretch>
            <a:fillRect/>
          </a:stretch>
        </p:blipFill>
        <p:spPr>
          <a:xfrm>
            <a:off x="2049463" y="1828800"/>
            <a:ext cx="8091487" cy="4572000"/>
          </a:xfrm>
          <a:prstGeom prst="rect">
            <a:avLst/>
          </a:prstGeom>
        </p:spPr>
      </p:pic>
      <p:sp>
        <p:nvSpPr>
          <p:cNvPr id="4" name="TextBox 3">
            <a:extLst>
              <a:ext uri="{FF2B5EF4-FFF2-40B4-BE49-F238E27FC236}">
                <a16:creationId xmlns:a16="http://schemas.microsoft.com/office/drawing/2014/main" id="{4C8073BA-883D-C16D-CB11-4E3FCFEDBF2B}"/>
              </a:ext>
            </a:extLst>
          </p:cNvPr>
          <p:cNvSpPr txBox="1"/>
          <p:nvPr/>
        </p:nvSpPr>
        <p:spPr>
          <a:xfrm flipH="1">
            <a:off x="2971800" y="6391977"/>
            <a:ext cx="6659881" cy="369332"/>
          </a:xfrm>
          <a:prstGeom prst="rect">
            <a:avLst/>
          </a:prstGeom>
          <a:noFill/>
        </p:spPr>
        <p:txBody>
          <a:bodyPr wrap="square" rtlCol="0">
            <a:spAutoFit/>
          </a:bodyPr>
          <a:lstStyle/>
          <a:p>
            <a:pPr algn="ctr"/>
            <a:r>
              <a:rPr lang="en-US" b="0" i="0" u="none" strike="noStrike" dirty="0">
                <a:solidFill>
                  <a:srgbClr val="FFFFFF"/>
                </a:solidFill>
                <a:effectLst/>
                <a:latin typeface="YouTube Noto"/>
                <a:hlinkClick r:id="rId4"/>
              </a:rPr>
              <a:t>Conscious Choking Video- Adult and Child</a:t>
            </a:r>
            <a:endParaRPr lang="en-US" dirty="0"/>
          </a:p>
        </p:txBody>
      </p:sp>
    </p:spTree>
    <p:extLst>
      <p:ext uri="{BB962C8B-B14F-4D97-AF65-F5344CB8AC3E}">
        <p14:creationId xmlns:p14="http://schemas.microsoft.com/office/powerpoint/2010/main" val="1799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3D80-900B-0F7A-5921-38C2B26AAF09}"/>
              </a:ext>
            </a:extLst>
          </p:cNvPr>
          <p:cNvSpPr>
            <a:spLocks noGrp="1"/>
          </p:cNvSpPr>
          <p:nvPr>
            <p:ph type="title"/>
          </p:nvPr>
        </p:nvSpPr>
        <p:spPr/>
        <p:txBody>
          <a:bodyPr/>
          <a:lstStyle/>
          <a:p>
            <a:r>
              <a:rPr lang="en-US" dirty="0"/>
              <a:t>HANDS ONLY CPR</a:t>
            </a:r>
          </a:p>
        </p:txBody>
      </p:sp>
      <p:pic>
        <p:nvPicPr>
          <p:cNvPr id="4" name="Online Media 3" title="New Hands-Only CPR Instructional Video">
            <a:hlinkClick r:id="" action="ppaction://media"/>
            <a:extLst>
              <a:ext uri="{FF2B5EF4-FFF2-40B4-BE49-F238E27FC236}">
                <a16:creationId xmlns:a16="http://schemas.microsoft.com/office/drawing/2014/main" id="{C92000AD-30FA-5B08-DB93-0AB526ECD8C2}"/>
              </a:ext>
            </a:extLst>
          </p:cNvPr>
          <p:cNvPicPr>
            <a:picLocks noGrp="1" noRot="1" noChangeAspect="1"/>
          </p:cNvPicPr>
          <p:nvPr>
            <p:ph idx="1"/>
            <a:videoFile r:link="rId1"/>
          </p:nvPr>
        </p:nvPicPr>
        <p:blipFill>
          <a:blip r:embed="rId3"/>
          <a:stretch>
            <a:fillRect/>
          </a:stretch>
        </p:blipFill>
        <p:spPr>
          <a:xfrm>
            <a:off x="2051050" y="1828800"/>
            <a:ext cx="8091488" cy="4572000"/>
          </a:xfrm>
          <a:prstGeom prst="rect">
            <a:avLst/>
          </a:prstGeom>
        </p:spPr>
      </p:pic>
      <p:sp>
        <p:nvSpPr>
          <p:cNvPr id="3" name="TextBox 2">
            <a:extLst>
              <a:ext uri="{FF2B5EF4-FFF2-40B4-BE49-F238E27FC236}">
                <a16:creationId xmlns:a16="http://schemas.microsoft.com/office/drawing/2014/main" id="{EFFAFB07-53AD-611E-990E-6B7A082CA9D6}"/>
              </a:ext>
            </a:extLst>
          </p:cNvPr>
          <p:cNvSpPr txBox="1"/>
          <p:nvPr/>
        </p:nvSpPr>
        <p:spPr>
          <a:xfrm>
            <a:off x="3505200" y="6477000"/>
            <a:ext cx="5257800" cy="369332"/>
          </a:xfrm>
          <a:prstGeom prst="rect">
            <a:avLst/>
          </a:prstGeom>
          <a:noFill/>
        </p:spPr>
        <p:txBody>
          <a:bodyPr wrap="square" rtlCol="0">
            <a:spAutoFit/>
          </a:bodyPr>
          <a:lstStyle/>
          <a:p>
            <a:pPr algn="ctr"/>
            <a:r>
              <a:rPr lang="en-US" dirty="0">
                <a:hlinkClick r:id="rId4"/>
              </a:rPr>
              <a:t>Hands-only CPR link</a:t>
            </a:r>
            <a:r>
              <a:rPr lang="en-US" dirty="0"/>
              <a:t> </a:t>
            </a:r>
          </a:p>
        </p:txBody>
      </p:sp>
    </p:spTree>
    <p:extLst>
      <p:ext uri="{BB962C8B-B14F-4D97-AF65-F5344CB8AC3E}">
        <p14:creationId xmlns:p14="http://schemas.microsoft.com/office/powerpoint/2010/main" val="269793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92E1-C58A-6921-CD29-6BCE17B9E0B2}"/>
              </a:ext>
            </a:extLst>
          </p:cNvPr>
          <p:cNvSpPr>
            <a:spLocks noGrp="1"/>
          </p:cNvSpPr>
          <p:nvPr>
            <p:ph type="title"/>
          </p:nvPr>
        </p:nvSpPr>
        <p:spPr/>
        <p:txBody>
          <a:bodyPr>
            <a:normAutofit/>
          </a:bodyPr>
          <a:lstStyle/>
          <a:p>
            <a:r>
              <a:rPr lang="en-US" sz="4000" dirty="0"/>
              <a:t>Questions??		Feedback??</a:t>
            </a:r>
          </a:p>
        </p:txBody>
      </p:sp>
      <p:sp>
        <p:nvSpPr>
          <p:cNvPr id="3" name="Content Placeholder 2">
            <a:extLst>
              <a:ext uri="{FF2B5EF4-FFF2-40B4-BE49-F238E27FC236}">
                <a16:creationId xmlns:a16="http://schemas.microsoft.com/office/drawing/2014/main" id="{40B3D313-F5AF-A752-2A26-84FDF1EC1D2C}"/>
              </a:ext>
            </a:extLst>
          </p:cNvPr>
          <p:cNvSpPr>
            <a:spLocks noGrp="1"/>
          </p:cNvSpPr>
          <p:nvPr>
            <p:ph idx="1"/>
          </p:nvPr>
        </p:nvSpPr>
        <p:spPr/>
        <p:txBody>
          <a:bodyPr>
            <a:noAutofit/>
          </a:bodyPr>
          <a:lstStyle/>
          <a:p>
            <a:pPr marL="0" indent="0">
              <a:buNone/>
            </a:pPr>
            <a:r>
              <a:rPr lang="en-US" sz="3500" dirty="0"/>
              <a:t>Amberlee Miller, BSN, RN</a:t>
            </a:r>
          </a:p>
          <a:p>
            <a:pPr marL="0" indent="0">
              <a:buNone/>
            </a:pPr>
            <a:r>
              <a:rPr lang="en-US" sz="3500" dirty="0"/>
              <a:t>Phone 417-649-5719</a:t>
            </a:r>
          </a:p>
          <a:p>
            <a:pPr marL="0" indent="0">
              <a:buNone/>
            </a:pPr>
            <a:r>
              <a:rPr lang="en-US" sz="3500" dirty="0"/>
              <a:t>Cell 417-438-3659</a:t>
            </a:r>
          </a:p>
          <a:p>
            <a:pPr marL="0" indent="0">
              <a:buNone/>
            </a:pPr>
            <a:r>
              <a:rPr lang="en-US" sz="3500" dirty="0">
                <a:hlinkClick r:id="rId2"/>
              </a:rPr>
              <a:t>amiller@cjr1.org</a:t>
            </a:r>
            <a:endParaRPr lang="en-US" sz="3500" dirty="0"/>
          </a:p>
          <a:p>
            <a:pPr marL="0" indent="0">
              <a:buNone/>
            </a:pPr>
            <a:endParaRPr lang="en-US" sz="3500" dirty="0"/>
          </a:p>
          <a:p>
            <a:pPr marL="0" indent="0">
              <a:buNone/>
            </a:pPr>
            <a:endParaRPr lang="en-US" sz="3500" dirty="0"/>
          </a:p>
          <a:p>
            <a:pPr marL="0" indent="0">
              <a:buNone/>
            </a:pPr>
            <a:r>
              <a:rPr lang="en-US" sz="3500" dirty="0"/>
              <a:t>Thank you for being a captive audience!! </a:t>
            </a:r>
          </a:p>
        </p:txBody>
      </p:sp>
    </p:spTree>
    <p:extLst>
      <p:ext uri="{BB962C8B-B14F-4D97-AF65-F5344CB8AC3E}">
        <p14:creationId xmlns:p14="http://schemas.microsoft.com/office/powerpoint/2010/main" val="520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33400" y="1524000"/>
            <a:ext cx="11277600" cy="5334000"/>
          </a:xfrm>
        </p:spPr>
        <p:txBody>
          <a:bodyPr>
            <a:normAutofit fontScale="47500" lnSpcReduction="20000"/>
          </a:bodyPr>
          <a:lstStyle/>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R</a:t>
            </a:r>
            <a:r>
              <a:rPr lang="en-US" sz="4000" dirty="0">
                <a:effectLst/>
                <a:latin typeface="Calibri" panose="020F0502020204030204" pitchFamily="34" charset="0"/>
                <a:ea typeface="Calibri" panose="020F0502020204030204" pitchFamily="34" charset="0"/>
              </a:rPr>
              <a:t>eview of these topics and hands-on practice. This is not in-depth information, only the quick basics of what you will need to know to respond to an emergency until help arrives.</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1) Epipen use </a:t>
            </a:r>
            <a:r>
              <a:rPr lang="en-US" sz="4000" dirty="0">
                <a:latin typeface="Calibri" panose="020F0502020204030204" pitchFamily="34" charset="0"/>
                <a:ea typeface="Calibri" panose="020F0502020204030204" pitchFamily="34" charset="0"/>
              </a:rPr>
              <a:t>and </a:t>
            </a:r>
            <a:r>
              <a:rPr lang="en-US" sz="4000" dirty="0">
                <a:effectLst/>
                <a:latin typeface="Calibri" panose="020F0502020204030204" pitchFamily="34" charset="0"/>
                <a:ea typeface="Calibri" panose="020F0502020204030204" pitchFamily="34" charset="0"/>
              </a:rPr>
              <a:t>return demonstration. (required for district employees) (Epipen kept in CJU office side closet.)</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2) Seizure video and assessment (completed on your own). </a:t>
            </a:r>
            <a:r>
              <a:rPr lang="en-US" sz="4000" dirty="0">
                <a:latin typeface="Calibri" panose="020F0502020204030204" pitchFamily="34" charset="0"/>
                <a:ea typeface="Calibri" panose="020F0502020204030204" pitchFamily="34" charset="0"/>
              </a:rPr>
              <a:t>Use sign </a:t>
            </a:r>
            <a:r>
              <a:rPr lang="en-US" sz="4000" dirty="0">
                <a:effectLst/>
                <a:latin typeface="Calibri" panose="020F0502020204030204" pitchFamily="34" charset="0"/>
                <a:ea typeface="Calibri" panose="020F0502020204030204" pitchFamily="34" charset="0"/>
              </a:rPr>
              <a:t>off sheet if you were unable to turn in certification of completion. (required for district employees). </a:t>
            </a:r>
            <a:r>
              <a:rPr lang="en-US" sz="4000" u="sng" dirty="0">
                <a:latin typeface="Calibri" panose="020F0502020204030204" pitchFamily="34" charset="0"/>
                <a:ea typeface="Calibri" panose="020F0502020204030204" pitchFamily="34" charset="0"/>
              </a:rPr>
              <a:t>This is completed on Vector. </a:t>
            </a:r>
            <a:endParaRPr lang="en-US" sz="4000" u="sng"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Bonus</a:t>
            </a:r>
            <a:r>
              <a:rPr lang="en-US" sz="4000" dirty="0">
                <a:effectLst/>
                <a:latin typeface="Calibri" panose="020F0502020204030204" pitchFamily="34" charset="0"/>
                <a:ea typeface="Calibri" panose="020F0502020204030204" pitchFamily="34" charset="0"/>
              </a:rPr>
              <a:t> training:</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3) Asthma inhaler and demonstration. (</a:t>
            </a:r>
            <a:r>
              <a:rPr lang="en-US" sz="4000" dirty="0">
                <a:latin typeface="Calibri" panose="020F0502020204030204" pitchFamily="34" charset="0"/>
                <a:ea typeface="Calibri" panose="020F0502020204030204" pitchFamily="34" charset="0"/>
              </a:rPr>
              <a:t>I</a:t>
            </a:r>
            <a:r>
              <a:rPr lang="en-US" sz="4000" dirty="0">
                <a:effectLst/>
                <a:latin typeface="Calibri" panose="020F0502020204030204" pitchFamily="34" charset="0"/>
                <a:ea typeface="Calibri" panose="020F0502020204030204" pitchFamily="34" charset="0"/>
              </a:rPr>
              <a:t>n </a:t>
            </a:r>
            <a:r>
              <a:rPr lang="en-US" sz="4000" dirty="0">
                <a:latin typeface="Calibri" panose="020F0502020204030204" pitchFamily="34" charset="0"/>
                <a:ea typeface="Calibri" panose="020F0502020204030204" pitchFamily="34" charset="0"/>
              </a:rPr>
              <a:t>school nurse office</a:t>
            </a:r>
            <a:r>
              <a:rPr lang="en-US" sz="4000" dirty="0">
                <a:effectLst/>
                <a:latin typeface="Calibri" panose="020F0502020204030204" pitchFamily="34" charset="0"/>
                <a:ea typeface="Calibri" panose="020F0502020204030204" pitchFamily="34" charset="0"/>
              </a:rPr>
              <a:t>. Know the location for your building.)</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4) Narcan use and return demonstration. (</a:t>
            </a:r>
            <a:r>
              <a:rPr lang="en-US" sz="4000" dirty="0">
                <a:latin typeface="Calibri" panose="020F0502020204030204" pitchFamily="34" charset="0"/>
                <a:ea typeface="Calibri" panose="020F0502020204030204" pitchFamily="34" charset="0"/>
              </a:rPr>
              <a:t>I</a:t>
            </a:r>
            <a:r>
              <a:rPr lang="en-US" sz="4000" dirty="0">
                <a:effectLst/>
                <a:latin typeface="Calibri" panose="020F0502020204030204" pitchFamily="34" charset="0"/>
                <a:ea typeface="Calibri" panose="020F0502020204030204" pitchFamily="34" charset="0"/>
              </a:rPr>
              <a:t>n </a:t>
            </a:r>
            <a:r>
              <a:rPr lang="en-US" sz="4000" dirty="0">
                <a:latin typeface="Calibri" panose="020F0502020204030204" pitchFamily="34" charset="0"/>
                <a:ea typeface="Calibri" panose="020F0502020204030204" pitchFamily="34" charset="0"/>
              </a:rPr>
              <a:t>school nurse office. Know the location for your building.</a:t>
            </a:r>
            <a:r>
              <a:rPr lang="en-US" sz="40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5) Stop the Bleed Quick training</a:t>
            </a: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	-</a:t>
            </a:r>
            <a:r>
              <a:rPr lang="en-US" sz="4000" dirty="0">
                <a:effectLst/>
                <a:latin typeface="Calibri" panose="020F0502020204030204" pitchFamily="34" charset="0"/>
                <a:ea typeface="Calibri" panose="020F0502020204030204" pitchFamily="34" charset="0"/>
              </a:rPr>
              <a:t>tourniquet use,</a:t>
            </a: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	-</a:t>
            </a:r>
            <a:r>
              <a:rPr lang="en-US" sz="4000" dirty="0">
                <a:effectLst/>
                <a:latin typeface="Calibri" panose="020F0502020204030204" pitchFamily="34" charset="0"/>
                <a:ea typeface="Calibri" panose="020F0502020204030204" pitchFamily="34" charset="0"/>
              </a:rPr>
              <a:t>applying pressure to a wound</a:t>
            </a: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	-</a:t>
            </a:r>
            <a:r>
              <a:rPr lang="en-US" sz="4000" dirty="0">
                <a:effectLst/>
                <a:latin typeface="Calibri" panose="020F0502020204030204" pitchFamily="34" charset="0"/>
                <a:ea typeface="Calibri" panose="020F0502020204030204" pitchFamily="34" charset="0"/>
              </a:rPr>
              <a:t>packing a wound and you will get a chance to practice. </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effectLst/>
                <a:latin typeface="Calibri" panose="020F0502020204030204" pitchFamily="34" charset="0"/>
                <a:ea typeface="Calibri" panose="020F0502020204030204" pitchFamily="34" charset="0"/>
              </a:rPr>
              <a:t>7) Conscious choking- Adult and Child</a:t>
            </a: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8) Hands-only CPR</a:t>
            </a: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4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4000" dirty="0">
                <a:latin typeface="Calibri" panose="020F0502020204030204" pitchFamily="34" charset="0"/>
                <a:ea typeface="Calibri" panose="020F0502020204030204" pitchFamily="34" charset="0"/>
              </a:rPr>
              <a:t>9</a:t>
            </a:r>
            <a:r>
              <a:rPr lang="en-US" sz="4000" dirty="0">
                <a:effectLst/>
                <a:latin typeface="Calibri" panose="020F0502020204030204" pitchFamily="34" charset="0"/>
                <a:ea typeface="Calibri" panose="020F0502020204030204" pitchFamily="34" charset="0"/>
              </a:rPr>
              <a:t>) Q &amp; A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220"/>
            <a:ext cx="10972800" cy="1325563"/>
          </a:xfrm>
        </p:spPr>
        <p:txBody>
          <a:bodyPr/>
          <a:lstStyle/>
          <a:p>
            <a:r>
              <a:rPr lang="en-US" dirty="0"/>
              <a:t>REVIEW AND PRACTICE</a:t>
            </a:r>
          </a:p>
        </p:txBody>
      </p:sp>
      <p:pic>
        <p:nvPicPr>
          <p:cNvPr id="5" name="Content Placeholder 4">
            <a:extLst>
              <a:ext uri="{FF2B5EF4-FFF2-40B4-BE49-F238E27FC236}">
                <a16:creationId xmlns:a16="http://schemas.microsoft.com/office/drawing/2014/main" id="{8EA1190A-39F3-4F8F-9214-6DAA97D4E34B}"/>
              </a:ext>
            </a:extLst>
          </p:cNvPr>
          <p:cNvPicPr>
            <a:picLocks noGrp="1" noChangeAspect="1"/>
          </p:cNvPicPr>
          <p:nvPr>
            <p:ph idx="1"/>
          </p:nvPr>
        </p:nvPicPr>
        <p:blipFill>
          <a:blip r:embed="rId2"/>
          <a:stretch>
            <a:fillRect/>
          </a:stretch>
        </p:blipFill>
        <p:spPr>
          <a:xfrm>
            <a:off x="4495800" y="99220"/>
            <a:ext cx="7334124" cy="6791533"/>
          </a:xfrm>
          <a:prstGeom prst="rect">
            <a:avLst/>
          </a:prstGeom>
        </p:spPr>
      </p:pic>
      <p:grpSp>
        <p:nvGrpSpPr>
          <p:cNvPr id="7" name="Group 6">
            <a:extLst>
              <a:ext uri="{FF2B5EF4-FFF2-40B4-BE49-F238E27FC236}">
                <a16:creationId xmlns:a16="http://schemas.microsoft.com/office/drawing/2014/main" id="{AA6232E8-0313-20DD-4CB1-7A9D52D4E3BE}"/>
              </a:ext>
            </a:extLst>
          </p:cNvPr>
          <p:cNvGrpSpPr/>
          <p:nvPr/>
        </p:nvGrpSpPr>
        <p:grpSpPr>
          <a:xfrm>
            <a:off x="4754185" y="2807750"/>
            <a:ext cx="1374472" cy="1374472"/>
            <a:chOff x="158677" y="2697481"/>
            <a:chExt cx="1374472" cy="1374472"/>
          </a:xfrm>
        </p:grpSpPr>
        <p:sp>
          <p:nvSpPr>
            <p:cNvPr id="8" name="Oval 7">
              <a:extLst>
                <a:ext uri="{FF2B5EF4-FFF2-40B4-BE49-F238E27FC236}">
                  <a16:creationId xmlns:a16="http://schemas.microsoft.com/office/drawing/2014/main" id="{85ADC10D-88A5-F92B-31FA-E01C4B1E42F1}"/>
                </a:ext>
              </a:extLst>
            </p:cNvPr>
            <p:cNvSpPr/>
            <p:nvPr/>
          </p:nvSpPr>
          <p:spPr>
            <a:xfrm>
              <a:off x="158677" y="2697481"/>
              <a:ext cx="1374472" cy="1374472"/>
            </a:xfrm>
            <a:prstGeom prst="ellipse">
              <a:avLst/>
            </a:prstGeom>
            <a:solidFill>
              <a:schemeClr val="tx1"/>
            </a:solidFill>
            <a:ln w="25400" cap="flat" cmpd="sng" algn="ctr">
              <a:solidFill>
                <a:schemeClr val="bg1">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Oval 4">
              <a:extLst>
                <a:ext uri="{FF2B5EF4-FFF2-40B4-BE49-F238E27FC236}">
                  <a16:creationId xmlns:a16="http://schemas.microsoft.com/office/drawing/2014/main" id="{47E172CE-08B1-4686-7AB5-C164B22F98D6}"/>
                </a:ext>
              </a:extLst>
            </p:cNvPr>
            <p:cNvSpPr txBox="1"/>
            <p:nvPr/>
          </p:nvSpPr>
          <p:spPr>
            <a:xfrm>
              <a:off x="359964" y="2832782"/>
              <a:ext cx="971898" cy="9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a:ea typeface="+mn-ea"/>
                  <a:cs typeface="Arial"/>
                </a:rPr>
                <a:t>Conscious</a:t>
              </a:r>
              <a:r>
                <a:rPr lang="en-US" sz="1600" b="1" kern="1200" baseline="0" dirty="0">
                  <a:solidFill>
                    <a:schemeClr val="bg1"/>
                  </a:solidFill>
                  <a:latin typeface="Arial"/>
                  <a:ea typeface="+mn-ea"/>
                  <a:cs typeface="Arial"/>
                </a:rPr>
                <a:t> </a:t>
              </a:r>
              <a:r>
                <a:rPr lang="en-US" sz="1700" b="1" kern="1200" baseline="0" dirty="0">
                  <a:solidFill>
                    <a:schemeClr val="bg1"/>
                  </a:solidFill>
                  <a:latin typeface="Arial"/>
                  <a:ea typeface="+mn-ea"/>
                  <a:cs typeface="Arial"/>
                </a:rPr>
                <a:t>Choking</a:t>
              </a:r>
              <a:endParaRPr lang="en-US" sz="1700" b="1" kern="1200" dirty="0">
                <a:solidFill>
                  <a:schemeClr val="bg1"/>
                </a:solidFill>
                <a:latin typeface="Arial"/>
                <a:ea typeface="+mn-ea"/>
                <a:cs typeface="Arial"/>
              </a:endParaRPr>
            </a:p>
          </p:txBody>
        </p:sp>
      </p:grpSp>
      <p:grpSp>
        <p:nvGrpSpPr>
          <p:cNvPr id="10" name="Group 9">
            <a:extLst>
              <a:ext uri="{FF2B5EF4-FFF2-40B4-BE49-F238E27FC236}">
                <a16:creationId xmlns:a16="http://schemas.microsoft.com/office/drawing/2014/main" id="{0F7BB2EB-3D4E-9D3A-5A31-1429C096D132}"/>
              </a:ext>
            </a:extLst>
          </p:cNvPr>
          <p:cNvGrpSpPr/>
          <p:nvPr/>
        </p:nvGrpSpPr>
        <p:grpSpPr>
          <a:xfrm>
            <a:off x="5564036" y="861926"/>
            <a:ext cx="1374472" cy="1374472"/>
            <a:chOff x="1071146" y="790603"/>
            <a:chExt cx="1374472" cy="1374472"/>
          </a:xfrm>
        </p:grpSpPr>
        <p:sp>
          <p:nvSpPr>
            <p:cNvPr id="11" name="Oval 10">
              <a:extLst>
                <a:ext uri="{FF2B5EF4-FFF2-40B4-BE49-F238E27FC236}">
                  <a16:creationId xmlns:a16="http://schemas.microsoft.com/office/drawing/2014/main" id="{E37178E1-E57D-D872-51A8-E592E75DC584}"/>
                </a:ext>
              </a:extLst>
            </p:cNvPr>
            <p:cNvSpPr/>
            <p:nvPr/>
          </p:nvSpPr>
          <p:spPr>
            <a:xfrm>
              <a:off x="1071146" y="790603"/>
              <a:ext cx="1374472" cy="1374472"/>
            </a:xfrm>
            <a:prstGeom prst="ellipse">
              <a:avLst/>
            </a:prstGeom>
            <a:solidFill>
              <a:srgbClr val="FFFFFF"/>
            </a:solidFill>
            <a:ln w="25400" cap="flat" cmpd="sng" algn="ctr">
              <a:solidFill>
                <a:srgbClr val="EDEDEC">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7CE19575-2EDB-20FA-1D0B-AE78A2420128}"/>
                </a:ext>
              </a:extLst>
            </p:cNvPr>
            <p:cNvSpPr txBox="1"/>
            <p:nvPr/>
          </p:nvSpPr>
          <p:spPr>
            <a:xfrm>
              <a:off x="1272433" y="991890"/>
              <a:ext cx="971898" cy="9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dirty="0">
                  <a:solidFill>
                    <a:sysClr val="windowText" lastClr="000000">
                      <a:lumMod val="85000"/>
                      <a:lumOff val="15000"/>
                    </a:sysClr>
                  </a:solidFill>
                  <a:latin typeface="Arial"/>
                  <a:cs typeface="Arial"/>
                </a:rPr>
                <a:t>Hands-only CPR</a:t>
              </a:r>
              <a:endParaRPr lang="en-US" sz="2000" b="1" kern="1200" dirty="0">
                <a:solidFill>
                  <a:sysClr val="windowText" lastClr="000000">
                    <a:lumMod val="85000"/>
                    <a:lumOff val="15000"/>
                  </a:sysClr>
                </a:solidFill>
                <a:latin typeface="Arial"/>
                <a:ea typeface="+mn-ea"/>
                <a:cs typeface="Arial"/>
              </a:endParaRPr>
            </a:p>
          </p:txBody>
        </p:sp>
      </p:gr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a:t>
            </a:r>
          </a:p>
        </p:txBody>
      </p:sp>
      <p:sp>
        <p:nvSpPr>
          <p:cNvPr id="3" name="Content Placeholder 2"/>
          <p:cNvSpPr>
            <a:spLocks noGrp="1"/>
          </p:cNvSpPr>
          <p:nvPr>
            <p:ph sz="half" idx="1"/>
          </p:nvPr>
        </p:nvSpPr>
        <p:spPr/>
        <p:txBody>
          <a:bodyPr/>
          <a:lstStyle/>
          <a:p>
            <a:r>
              <a:rPr lang="en-US" dirty="0">
                <a:hlinkClick r:id="rId2"/>
              </a:rPr>
              <a:t>HOW TO USE AN EPIPEN</a:t>
            </a:r>
            <a:endParaRPr lang="en-US" dirty="0"/>
          </a:p>
          <a:p>
            <a:r>
              <a:rPr lang="en-US" dirty="0"/>
              <a:t>Blue end up</a:t>
            </a:r>
          </a:p>
          <a:p>
            <a:r>
              <a:rPr lang="en-US" dirty="0"/>
              <a:t>Orange end down</a:t>
            </a:r>
          </a:p>
          <a:p>
            <a:r>
              <a:rPr lang="en-US" dirty="0"/>
              <a:t>“Blue to the sky, orange to the thigh”</a:t>
            </a:r>
          </a:p>
          <a:p>
            <a:r>
              <a:rPr lang="en-US" dirty="0"/>
              <a:t>Push and hold in place, count to 10 (we count fast in emergencies)</a:t>
            </a:r>
          </a:p>
          <a:p>
            <a:r>
              <a:rPr lang="en-US" dirty="0"/>
              <a:t>Call 911</a:t>
            </a:r>
          </a:p>
          <a:p>
            <a:pPr marL="0" indent="0">
              <a:buNone/>
            </a:pPr>
            <a:endParaRPr lang="en-US" dirty="0"/>
          </a:p>
          <a:p>
            <a:endParaRPr lang="en-US" dirty="0"/>
          </a:p>
        </p:txBody>
      </p:sp>
      <p:pic>
        <p:nvPicPr>
          <p:cNvPr id="8" name="Content Placeholder 7" descr="A close up of a tube&#10;&#10;Description automatically generated">
            <a:extLst>
              <a:ext uri="{FF2B5EF4-FFF2-40B4-BE49-F238E27FC236}">
                <a16:creationId xmlns:a16="http://schemas.microsoft.com/office/drawing/2014/main" id="{FA73C5F9-0436-98B7-6754-4E06EAA22B7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9000" y="365046"/>
            <a:ext cx="4800600" cy="2520315"/>
          </a:xfrm>
        </p:spPr>
      </p:pic>
      <p:pic>
        <p:nvPicPr>
          <p:cNvPr id="11" name="Picture 10" descr="A person holding a box of epipen&#10;&#10;Description automatically generated">
            <a:extLst>
              <a:ext uri="{FF2B5EF4-FFF2-40B4-BE49-F238E27FC236}">
                <a16:creationId xmlns:a16="http://schemas.microsoft.com/office/drawing/2014/main" id="{49A5DEF0-9039-DF1C-5AD0-F184FEF11A7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79970" y="3085330"/>
            <a:ext cx="4518660" cy="3276600"/>
          </a:xfrm>
          <a:prstGeom prst="rect">
            <a:avLst/>
          </a:prstGeom>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a:t>
            </a:r>
          </a:p>
        </p:txBody>
      </p:sp>
      <p:sp>
        <p:nvSpPr>
          <p:cNvPr id="3" name="Content Placeholder 2"/>
          <p:cNvSpPr>
            <a:spLocks noGrp="1"/>
          </p:cNvSpPr>
          <p:nvPr>
            <p:ph sz="half" idx="1"/>
          </p:nvPr>
        </p:nvSpPr>
        <p:spPr/>
        <p:txBody>
          <a:bodyPr/>
          <a:lstStyle/>
          <a:p>
            <a:pPr marL="0" indent="0">
              <a:buNone/>
            </a:pPr>
            <a:r>
              <a:rPr lang="en-US" dirty="0">
                <a:hlinkClick r:id="rId2"/>
              </a:rPr>
              <a:t>DISTRICT POLICY JHCF STUDENT ALLERGY PREVENTION AND RESPONSE</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8" name="Content Placeholder 7" descr="A close up of a tube&#10;&#10;Description automatically generated">
            <a:extLst>
              <a:ext uri="{FF2B5EF4-FFF2-40B4-BE49-F238E27FC236}">
                <a16:creationId xmlns:a16="http://schemas.microsoft.com/office/drawing/2014/main" id="{FA73C5F9-0436-98B7-6754-4E06EAA22B7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9000" y="365046"/>
            <a:ext cx="4800600" cy="2520315"/>
          </a:xfrm>
        </p:spPr>
      </p:pic>
      <p:pic>
        <p:nvPicPr>
          <p:cNvPr id="11" name="Picture 10" descr="A person holding a box of epipen&#10;&#10;Description automatically generated">
            <a:extLst>
              <a:ext uri="{FF2B5EF4-FFF2-40B4-BE49-F238E27FC236}">
                <a16:creationId xmlns:a16="http://schemas.microsoft.com/office/drawing/2014/main" id="{49A5DEF0-9039-DF1C-5AD0-F184FEF11A7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79970" y="3085330"/>
            <a:ext cx="4518660" cy="3276600"/>
          </a:xfrm>
          <a:prstGeom prst="rect">
            <a:avLst/>
          </a:prstGeom>
        </p:spPr>
      </p:pic>
    </p:spTree>
    <p:extLst>
      <p:ext uri="{BB962C8B-B14F-4D97-AF65-F5344CB8AC3E}">
        <p14:creationId xmlns:p14="http://schemas.microsoft.com/office/powerpoint/2010/main" val="31187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use an EpiPen">
            <a:hlinkClick r:id="" action="ppaction://media"/>
            <a:extLst>
              <a:ext uri="{FF2B5EF4-FFF2-40B4-BE49-F238E27FC236}">
                <a16:creationId xmlns:a16="http://schemas.microsoft.com/office/drawing/2014/main" id="{42470A78-D526-4386-B965-40E2741F6942}"/>
              </a:ext>
            </a:extLst>
          </p:cNvPr>
          <p:cNvPicPr>
            <a:picLocks noRot="1" noChangeAspect="1"/>
          </p:cNvPicPr>
          <p:nvPr>
            <a:videoFile r:link="rId1"/>
          </p:nvPr>
        </p:nvPicPr>
        <p:blipFill>
          <a:blip r:embed="rId3"/>
          <a:stretch>
            <a:fillRect/>
          </a:stretch>
        </p:blipFill>
        <p:spPr>
          <a:xfrm>
            <a:off x="3686175" y="1621631"/>
            <a:ext cx="4819650" cy="3614737"/>
          </a:xfrm>
          <a:prstGeom prst="rect">
            <a:avLst/>
          </a:prstGeom>
        </p:spPr>
      </p:pic>
      <p:sp>
        <p:nvSpPr>
          <p:cNvPr id="3" name="TextBox 2">
            <a:extLst>
              <a:ext uri="{FF2B5EF4-FFF2-40B4-BE49-F238E27FC236}">
                <a16:creationId xmlns:a16="http://schemas.microsoft.com/office/drawing/2014/main" id="{08C83DC7-CCAC-C623-4121-2D0454CD32E7}"/>
              </a:ext>
            </a:extLst>
          </p:cNvPr>
          <p:cNvSpPr txBox="1"/>
          <p:nvPr/>
        </p:nvSpPr>
        <p:spPr>
          <a:xfrm>
            <a:off x="4267200" y="5562600"/>
            <a:ext cx="3810000" cy="369332"/>
          </a:xfrm>
          <a:prstGeom prst="rect">
            <a:avLst/>
          </a:prstGeom>
          <a:noFill/>
        </p:spPr>
        <p:txBody>
          <a:bodyPr wrap="square" rtlCol="0">
            <a:spAutoFit/>
          </a:bodyPr>
          <a:lstStyle/>
          <a:p>
            <a:pPr algn="ctr"/>
            <a:r>
              <a:rPr lang="en-US" dirty="0">
                <a:hlinkClick r:id="rId4"/>
              </a:rPr>
              <a:t>Epipen video link</a:t>
            </a:r>
            <a:r>
              <a:rPr lang="en-US" dirty="0"/>
              <a:t> </a:t>
            </a:r>
          </a:p>
        </p:txBody>
      </p:sp>
    </p:spTree>
    <p:extLst>
      <p:ext uri="{BB962C8B-B14F-4D97-AF65-F5344CB8AC3E}">
        <p14:creationId xmlns:p14="http://schemas.microsoft.com/office/powerpoint/2010/main" val="33547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a:t>
            </a:r>
          </a:p>
        </p:txBody>
      </p:sp>
      <p:sp>
        <p:nvSpPr>
          <p:cNvPr id="3" name="Content Placeholder 2"/>
          <p:cNvSpPr>
            <a:spLocks noGrp="1"/>
          </p:cNvSpPr>
          <p:nvPr>
            <p:ph sz="half"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969CAC16-71A6-4F5D-1464-A19225D8C350}"/>
              </a:ext>
            </a:extLst>
          </p:cNvPr>
          <p:cNvPicPr>
            <a:picLocks noChangeAspect="1"/>
          </p:cNvPicPr>
          <p:nvPr/>
        </p:nvPicPr>
        <p:blipFill>
          <a:blip r:embed="rId2"/>
          <a:stretch>
            <a:fillRect/>
          </a:stretch>
        </p:blipFill>
        <p:spPr>
          <a:xfrm>
            <a:off x="4953000" y="0"/>
            <a:ext cx="5819640" cy="6858000"/>
          </a:xfrm>
          <a:prstGeom prst="rect">
            <a:avLst/>
          </a:prstGeom>
        </p:spPr>
      </p:pic>
    </p:spTree>
    <p:extLst>
      <p:ext uri="{BB962C8B-B14F-4D97-AF65-F5344CB8AC3E}">
        <p14:creationId xmlns:p14="http://schemas.microsoft.com/office/powerpoint/2010/main" val="41719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 IN SCHOOLS</a:t>
            </a:r>
          </a:p>
        </p:txBody>
      </p:sp>
      <p:sp>
        <p:nvSpPr>
          <p:cNvPr id="3" name="Content Placeholder 2"/>
          <p:cNvSpPr>
            <a:spLocks noGrp="1"/>
          </p:cNvSpPr>
          <p:nvPr>
            <p:ph sz="half" idx="1"/>
          </p:nvPr>
        </p:nvSpPr>
        <p:spPr/>
        <p:txBody>
          <a:bodyPr/>
          <a:lstStyle/>
          <a:p>
            <a:pPr marL="0" indent="0">
              <a:buNone/>
            </a:pPr>
            <a:r>
              <a:rPr lang="en-US" sz="3500" dirty="0">
                <a:hlinkClick r:id="rId2"/>
              </a:rPr>
              <a:t>SEIZURE TRAINING FOR SCHOOL PERSONNEL</a:t>
            </a:r>
            <a:endParaRPr lang="en-US" sz="3500" dirty="0"/>
          </a:p>
          <a:p>
            <a:pPr marL="0" indent="0">
              <a:buNone/>
            </a:pPr>
            <a:endParaRPr lang="en-US" sz="3000" dirty="0"/>
          </a:p>
          <a:p>
            <a:pPr marL="0" indent="0">
              <a:buNone/>
            </a:pPr>
            <a:r>
              <a:rPr lang="en-US" sz="3000" b="1" u="sng" dirty="0">
                <a:solidFill>
                  <a:srgbClr val="0000FF"/>
                </a:solidFill>
                <a:effectLst/>
                <a:latin typeface="Calibri" panose="020F0502020204030204" pitchFamily="34" charset="0"/>
                <a:ea typeface="Calibri" panose="020F0502020204030204" pitchFamily="34" charset="0"/>
                <a:hlinkClick r:id="rId3"/>
              </a:rPr>
              <a:t>Link to assessment and certification of completion</a:t>
            </a:r>
            <a:endParaRPr lang="en-US" sz="3000" dirty="0"/>
          </a:p>
          <a:p>
            <a:pPr marL="0" indent="0">
              <a:buNone/>
            </a:pPr>
            <a:endParaRPr lang="en-US" dirty="0"/>
          </a:p>
        </p:txBody>
      </p:sp>
      <p:pic>
        <p:nvPicPr>
          <p:cNvPr id="8" name="Picture 7">
            <a:extLst>
              <a:ext uri="{FF2B5EF4-FFF2-40B4-BE49-F238E27FC236}">
                <a16:creationId xmlns:a16="http://schemas.microsoft.com/office/drawing/2014/main" id="{2B8A23EF-AA3D-0CCE-D91D-D65B3DF11F4A}"/>
              </a:ext>
            </a:extLst>
          </p:cNvPr>
          <p:cNvPicPr>
            <a:picLocks noChangeAspect="1"/>
          </p:cNvPicPr>
          <p:nvPr/>
        </p:nvPicPr>
        <p:blipFill>
          <a:blip r:embed="rId4"/>
          <a:stretch>
            <a:fillRect/>
          </a:stretch>
        </p:blipFill>
        <p:spPr>
          <a:xfrm>
            <a:off x="6096000" y="0"/>
            <a:ext cx="5904827" cy="6858000"/>
          </a:xfrm>
          <a:prstGeom prst="rect">
            <a:avLst/>
          </a:prstGeom>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Albuterol Inhaler</a:t>
            </a:r>
          </a:p>
        </p:txBody>
      </p:sp>
      <p:pic>
        <p:nvPicPr>
          <p:cNvPr id="9" name="Online Media 8" title="Using a metered dose inhaler with a spacer">
            <a:hlinkClick r:id="" action="ppaction://media"/>
            <a:extLst>
              <a:ext uri="{FF2B5EF4-FFF2-40B4-BE49-F238E27FC236}">
                <a16:creationId xmlns:a16="http://schemas.microsoft.com/office/drawing/2014/main" id="{FA851351-7828-386E-DF22-E3CEA4F502B1}"/>
              </a:ext>
            </a:extLst>
          </p:cNvPr>
          <p:cNvPicPr>
            <a:picLocks noRot="1" noChangeAspect="1"/>
          </p:cNvPicPr>
          <p:nvPr>
            <a:videoFile r:link="rId1"/>
          </p:nvPr>
        </p:nvPicPr>
        <p:blipFill>
          <a:blip r:embed="rId3"/>
          <a:stretch>
            <a:fillRect/>
          </a:stretch>
        </p:blipFill>
        <p:spPr>
          <a:xfrm>
            <a:off x="5943600" y="2133600"/>
            <a:ext cx="5867400" cy="4038600"/>
          </a:xfrm>
          <a:prstGeom prst="rect">
            <a:avLst/>
          </a:prstGeom>
        </p:spPr>
      </p:pic>
      <p:sp>
        <p:nvSpPr>
          <p:cNvPr id="10" name="TextBox 9">
            <a:extLst>
              <a:ext uri="{FF2B5EF4-FFF2-40B4-BE49-F238E27FC236}">
                <a16:creationId xmlns:a16="http://schemas.microsoft.com/office/drawing/2014/main" id="{8CF73B56-F87C-7D45-A3B5-225F62847AB2}"/>
              </a:ext>
            </a:extLst>
          </p:cNvPr>
          <p:cNvSpPr txBox="1"/>
          <p:nvPr/>
        </p:nvSpPr>
        <p:spPr>
          <a:xfrm>
            <a:off x="304800" y="1828800"/>
            <a:ext cx="5334000" cy="5447645"/>
          </a:xfrm>
          <a:prstGeom prst="rect">
            <a:avLst/>
          </a:prstGeom>
          <a:noFill/>
        </p:spPr>
        <p:txBody>
          <a:bodyPr wrap="square" rtlCol="0">
            <a:spAutoFit/>
          </a:bodyPr>
          <a:lstStyle/>
          <a:p>
            <a:r>
              <a:rPr lang="en-US" sz="2300" dirty="0"/>
              <a:t>Use if student is showing signs of breathing difficulty:</a:t>
            </a:r>
          </a:p>
          <a:p>
            <a:pPr algn="ctr"/>
            <a:r>
              <a:rPr lang="en-US" sz="2300" dirty="0"/>
              <a:t>Nasal flaring, increased respiratory rate, wheezing or other abnormal breathing sounds, abnormal skin color AND their own inhaler is not available</a:t>
            </a:r>
            <a:endParaRPr lang="en-US" sz="2300" dirty="0">
              <a:sym typeface="Wingdings" panose="05000000000000000000" pitchFamily="2" charset="2"/>
            </a:endParaRPr>
          </a:p>
          <a:p>
            <a:pPr algn="ctr"/>
            <a:endParaRPr lang="en-US" sz="2300" dirty="0">
              <a:sym typeface="Wingdings" panose="05000000000000000000" pitchFamily="2" charset="2"/>
            </a:endParaRPr>
          </a:p>
          <a:p>
            <a:pPr algn="ctr"/>
            <a:r>
              <a:rPr lang="en-US" sz="2300" dirty="0">
                <a:sym typeface="Wingdings" panose="05000000000000000000" pitchFamily="2" charset="2"/>
              </a:rPr>
              <a:t> Then use the school stock albuterol</a:t>
            </a:r>
          </a:p>
          <a:p>
            <a:pPr algn="ctr"/>
            <a:endParaRPr lang="en-US" sz="2300" dirty="0">
              <a:sym typeface="Wingdings" panose="05000000000000000000" pitchFamily="2" charset="2"/>
            </a:endParaRPr>
          </a:p>
          <a:p>
            <a:r>
              <a:rPr lang="en-US" sz="2300" dirty="0">
                <a:sym typeface="Wingdings" panose="05000000000000000000" pitchFamily="2" charset="2"/>
              </a:rPr>
              <a:t>After use, observe the student until improved. If not improved, call the parent and 911 if necessary.</a:t>
            </a:r>
          </a:p>
          <a:p>
            <a:endParaRPr lang="en-US" dirty="0">
              <a:sym typeface="Wingdings" panose="05000000000000000000" pitchFamily="2" charset="2"/>
            </a:endParaRPr>
          </a:p>
          <a:p>
            <a:endParaRPr lang="en-US" dirty="0">
              <a:sym typeface="Wingdings" panose="05000000000000000000" pitchFamily="2" charset="2"/>
            </a:endParaRPr>
          </a:p>
          <a:p>
            <a:pPr algn="ctr"/>
            <a:endParaRPr lang="en-US" dirty="0">
              <a:sym typeface="Wingdings" panose="05000000000000000000" pitchFamily="2" charset="2"/>
            </a:endParaRPr>
          </a:p>
          <a:p>
            <a:endParaRPr lang="en-US" dirty="0"/>
          </a:p>
        </p:txBody>
      </p:sp>
      <p:sp>
        <p:nvSpPr>
          <p:cNvPr id="3" name="TextBox 2">
            <a:extLst>
              <a:ext uri="{FF2B5EF4-FFF2-40B4-BE49-F238E27FC236}">
                <a16:creationId xmlns:a16="http://schemas.microsoft.com/office/drawing/2014/main" id="{1F9B59C2-F907-D2F4-840A-042B8E291743}"/>
              </a:ext>
            </a:extLst>
          </p:cNvPr>
          <p:cNvSpPr txBox="1"/>
          <p:nvPr/>
        </p:nvSpPr>
        <p:spPr>
          <a:xfrm>
            <a:off x="7010400" y="6324600"/>
            <a:ext cx="4038600" cy="369332"/>
          </a:xfrm>
          <a:prstGeom prst="rect">
            <a:avLst/>
          </a:prstGeom>
          <a:noFill/>
        </p:spPr>
        <p:txBody>
          <a:bodyPr wrap="square" rtlCol="0">
            <a:spAutoFit/>
          </a:bodyPr>
          <a:lstStyle/>
          <a:p>
            <a:r>
              <a:rPr lang="en-US" dirty="0">
                <a:hlinkClick r:id="rId4"/>
              </a:rPr>
              <a:t>How to use an inhaler video link</a:t>
            </a:r>
            <a:r>
              <a:rPr lang="en-US" dirty="0"/>
              <a:t> </a:t>
            </a:r>
          </a:p>
        </p:txBody>
      </p:sp>
      <p:cxnSp>
        <p:nvCxnSpPr>
          <p:cNvPr id="5" name="Straight Arrow Connector 4">
            <a:extLst>
              <a:ext uri="{FF2B5EF4-FFF2-40B4-BE49-F238E27FC236}">
                <a16:creationId xmlns:a16="http://schemas.microsoft.com/office/drawing/2014/main" id="{68D776EE-3764-8394-45C9-B7CA8D2A7EA2}"/>
              </a:ext>
            </a:extLst>
          </p:cNvPr>
          <p:cNvCxnSpPr/>
          <p:nvPr/>
        </p:nvCxnSpPr>
        <p:spPr>
          <a:xfrm>
            <a:off x="4800600" y="3810000"/>
            <a:ext cx="533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5375</TotalTime>
  <Words>471</Words>
  <Application>Microsoft Office PowerPoint</Application>
  <PresentationFormat>Widescreen</PresentationFormat>
  <Paragraphs>78</Paragraphs>
  <Slides>18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Medium</vt:lpstr>
      <vt:lpstr>Wingdings</vt:lpstr>
      <vt:lpstr>YouTube Noto</vt:lpstr>
      <vt:lpstr>Medical Design 16x9</vt:lpstr>
      <vt:lpstr>Health Related Training  Stock Meds, Stop the Bleed, Hands-Only CPR</vt:lpstr>
      <vt:lpstr>Agenda</vt:lpstr>
      <vt:lpstr>REVIEW AND PRACTICE</vt:lpstr>
      <vt:lpstr>EPIPEN</vt:lpstr>
      <vt:lpstr>EPIPEN</vt:lpstr>
      <vt:lpstr>PowerPoint Presentation</vt:lpstr>
      <vt:lpstr>EPIPEN</vt:lpstr>
      <vt:lpstr>SEIZURES IN SCHOOLS</vt:lpstr>
      <vt:lpstr>Albuterol Inhaler</vt:lpstr>
      <vt:lpstr>Asthma Action Plan</vt:lpstr>
      <vt:lpstr>Narcan</vt:lpstr>
      <vt:lpstr>PowerPoint Presentation</vt:lpstr>
      <vt:lpstr>PowerPoint Presentation</vt:lpstr>
      <vt:lpstr>PowerPoint Presentation</vt:lpstr>
      <vt:lpstr>PowerPoint Presentation</vt:lpstr>
      <vt:lpstr>Conscious Choking</vt:lpstr>
      <vt:lpstr>HANDS ONLY CPR</vt:lpstr>
      <vt:lpstr>Questions??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Related Training with Nurse Amberlee and Nurse Connie</dc:title>
  <dc:creator>Amberlee Miller</dc:creator>
  <cp:lastModifiedBy>Amberlee Miller</cp:lastModifiedBy>
  <cp:revision>12</cp:revision>
  <cp:lastPrinted>2023-08-25T18:13:46Z</cp:lastPrinted>
  <dcterms:created xsi:type="dcterms:W3CDTF">2023-08-24T20:50:03Z</dcterms:created>
  <dcterms:modified xsi:type="dcterms:W3CDTF">2025-08-04T14:20:18Z</dcterms:modified>
</cp:coreProperties>
</file>